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5328-C0DC-4078-A94B-1C713FF6837B}" type="datetimeFigureOut">
              <a:rPr lang="nl-NL" smtClean="0"/>
              <a:pPr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29E2-428E-4F60-98F0-F702CA5DAA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irishaugpaars.files.wordpress.com/2012/05/franse-rev.p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chooltv.ntr.nl/video/de-patriotten-burgers-willen-zelf-hun-stad-besture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Tijdvak 7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tijd van pruiken en revoluties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8.3</a:t>
            </a:r>
          </a:p>
          <a:p>
            <a:r>
              <a:rPr lang="nl-NL" dirty="0" smtClean="0"/>
              <a:t>Burgers aan de macht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Conclusie: kenmerkend aspect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De </a:t>
            </a:r>
            <a:r>
              <a:rPr lang="nl-NL" i="1" dirty="0">
                <a:solidFill>
                  <a:srgbClr val="FF0000"/>
                </a:solidFill>
              </a:rPr>
              <a:t>d</a:t>
            </a:r>
            <a:r>
              <a:rPr lang="nl-NL" i="1" dirty="0" smtClean="0">
                <a:solidFill>
                  <a:srgbClr val="FF0000"/>
                </a:solidFill>
              </a:rPr>
              <a:t>emocratische revoluties </a:t>
            </a:r>
            <a:r>
              <a:rPr lang="nl-NL" sz="2400" i="1" dirty="0" smtClean="0"/>
              <a:t>(AMERIKAANSE, FRANSE, BATAAFSE revolutie) </a:t>
            </a:r>
            <a:r>
              <a:rPr lang="nl-NL" i="1" dirty="0" smtClean="0"/>
              <a:t>in westerse landen, </a:t>
            </a:r>
            <a:r>
              <a:rPr lang="nl-NL" i="1" dirty="0" smtClean="0">
                <a:solidFill>
                  <a:srgbClr val="FF0000"/>
                </a:solidFill>
              </a:rPr>
              <a:t>discussies over grondwetten, grondrechten en staatsburgerschap </a:t>
            </a:r>
            <a:r>
              <a:rPr lang="nl-NL" sz="2400" i="1" dirty="0" smtClean="0"/>
              <a:t>(er moet een grondwet komen waarbij het volk (burgers) inspraak heeft (=staatsburgerschap) in het bestuur en andere rechten, met name vrijheden, worden gewaarborgd. Zoals het recht op vrije meningsuiting, godsdienst, enz. </a:t>
            </a:r>
            <a:endParaRPr lang="nl-NL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De </a:t>
            </a:r>
            <a:r>
              <a:rPr lang="nl-NL" i="1" dirty="0">
                <a:solidFill>
                  <a:srgbClr val="FF0000"/>
                </a:solidFill>
              </a:rPr>
              <a:t>d</a:t>
            </a:r>
            <a:r>
              <a:rPr lang="nl-NL" i="1" dirty="0" smtClean="0">
                <a:solidFill>
                  <a:srgbClr val="FF0000"/>
                </a:solidFill>
              </a:rPr>
              <a:t>emocratische revoluties </a:t>
            </a:r>
            <a:r>
              <a:rPr lang="nl-NL" i="1" dirty="0" smtClean="0"/>
              <a:t>in westerse landen, </a:t>
            </a:r>
            <a:r>
              <a:rPr lang="nl-NL" i="1" dirty="0" smtClean="0">
                <a:solidFill>
                  <a:srgbClr val="FF0000"/>
                </a:solidFill>
              </a:rPr>
              <a:t>discussies over grondwetten, grondrechten en staatsburgerschap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1026" name="Picture 2" descr="http://upload.wikimedia.org/wikipedia/commons/thumb/b/b8/Surrender_of_Lord_Cornwallis.jpg/1024px-Surrender_of_Lord_Cornwal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284984"/>
            <a:ext cx="4163244" cy="3237546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5724128" y="3429000"/>
            <a:ext cx="26642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Amerikaanse Revolutie</a:t>
            </a:r>
            <a:endParaRPr lang="nl-NL" dirty="0"/>
          </a:p>
        </p:txBody>
      </p:sp>
      <p:pic>
        <p:nvPicPr>
          <p:cNvPr id="1028" name="Picture 4" descr="http://www.bataafscheleeuw.nl/db/bookimg/BL-17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573016"/>
            <a:ext cx="1905000" cy="2667000"/>
          </a:xfrm>
          <a:prstGeom prst="rect">
            <a:avLst/>
          </a:prstGeom>
          <a:noFill/>
        </p:spPr>
      </p:pic>
      <p:sp>
        <p:nvSpPr>
          <p:cNvPr id="8" name="Rechthoek 7"/>
          <p:cNvSpPr/>
          <p:nvPr/>
        </p:nvSpPr>
        <p:spPr>
          <a:xfrm>
            <a:off x="5876528" y="3581400"/>
            <a:ext cx="26642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Patriotse</a:t>
            </a:r>
            <a:r>
              <a:rPr lang="nl-NL" dirty="0" smtClean="0"/>
              <a:t> Revolutie</a:t>
            </a:r>
            <a:endParaRPr lang="nl-NL" dirty="0"/>
          </a:p>
        </p:txBody>
      </p:sp>
      <p:pic>
        <p:nvPicPr>
          <p:cNvPr id="1030" name="Picture 6" descr="https://irishaugpaars.files.wordpress.com/2012/05/franse-rev.png?w=300&amp;h=16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501008"/>
            <a:ext cx="4199263" cy="2253606"/>
          </a:xfrm>
          <a:prstGeom prst="rect">
            <a:avLst/>
          </a:prstGeom>
          <a:noFill/>
        </p:spPr>
      </p:pic>
      <p:sp>
        <p:nvSpPr>
          <p:cNvPr id="10" name="Rechthoek 9"/>
          <p:cNvSpPr/>
          <p:nvPr/>
        </p:nvSpPr>
        <p:spPr>
          <a:xfrm>
            <a:off x="6012160" y="3789040"/>
            <a:ext cx="26642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Franse Revolutie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Presentatieopdracht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In groepjes van 4 personen een minipresentatie maken (gebruik </a:t>
            </a:r>
            <a:r>
              <a:rPr lang="nl-NL" dirty="0" err="1" smtClean="0"/>
              <a:t>prezi</a:t>
            </a:r>
            <a:r>
              <a:rPr lang="nl-NL" dirty="0" smtClean="0"/>
              <a:t>, </a:t>
            </a:r>
            <a:r>
              <a:rPr lang="nl-NL" dirty="0" err="1" smtClean="0"/>
              <a:t>powerpoint</a:t>
            </a:r>
            <a:r>
              <a:rPr lang="nl-NL" dirty="0" smtClean="0"/>
              <a:t>, </a:t>
            </a:r>
            <a:r>
              <a:rPr lang="nl-NL" dirty="0" err="1" smtClean="0"/>
              <a:t>sway</a:t>
            </a:r>
            <a:r>
              <a:rPr lang="nl-NL" dirty="0" smtClean="0"/>
              <a:t>): </a:t>
            </a:r>
          </a:p>
          <a:p>
            <a:pPr>
              <a:buFontTx/>
              <a:buChar char="-"/>
            </a:pPr>
            <a:r>
              <a:rPr lang="nl-NL" dirty="0" smtClean="0"/>
              <a:t>Wanneer was de revolutie</a:t>
            </a:r>
          </a:p>
          <a:p>
            <a:pPr>
              <a:buFontTx/>
              <a:buChar char="-"/>
            </a:pPr>
            <a:r>
              <a:rPr lang="nl-NL" dirty="0" smtClean="0"/>
              <a:t>Wat was of waren de oorzaken voor het uitbreken van de revolutie</a:t>
            </a:r>
          </a:p>
          <a:p>
            <a:pPr>
              <a:buFontTx/>
              <a:buChar char="-"/>
            </a:pPr>
            <a:r>
              <a:rPr lang="nl-NL" dirty="0" smtClean="0"/>
              <a:t>Wat was de aanleiding van de revolutie</a:t>
            </a:r>
          </a:p>
          <a:p>
            <a:pPr>
              <a:buFontTx/>
              <a:buChar char="-"/>
            </a:pPr>
            <a:r>
              <a:rPr lang="nl-NL" dirty="0" smtClean="0"/>
              <a:t>Wat waren de gevolgen van de revolutie</a:t>
            </a:r>
          </a:p>
          <a:p>
            <a:pPr>
              <a:buFontTx/>
              <a:buChar char="-"/>
            </a:pPr>
            <a:r>
              <a:rPr lang="nl-NL" dirty="0" smtClean="0"/>
              <a:t>Welke personen hadden een rol in de revolutie</a:t>
            </a:r>
          </a:p>
          <a:p>
            <a:pPr>
              <a:buFontTx/>
              <a:buChar char="-"/>
            </a:pPr>
            <a:r>
              <a:rPr lang="nl-NL" dirty="0" smtClean="0"/>
              <a:t>Wat is de betekenis van de revolutie voor de westerse geschiedenis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952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Amerikaanse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Dertien Amerikaanse (Engelse) koloniën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VS</a:t>
            </a:r>
            <a:br>
              <a:rPr lang="nl-NL" dirty="0" smtClean="0"/>
            </a:br>
            <a:endParaRPr lang="nl-NL" dirty="0" smtClean="0"/>
          </a:p>
          <a:p>
            <a:pPr>
              <a:buNone/>
            </a:pPr>
            <a:r>
              <a:rPr lang="nl-NL" dirty="0" smtClean="0"/>
              <a:t>Engeland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1776 – 1783 oorlog, daarna onafhankelijkheid</a:t>
            </a:r>
            <a:endParaRPr lang="nl-NL" dirty="0"/>
          </a:p>
        </p:txBody>
      </p:sp>
      <p:sp>
        <p:nvSpPr>
          <p:cNvPr id="5" name="Staande oorkonde 4"/>
          <p:cNvSpPr/>
          <p:nvPr/>
        </p:nvSpPr>
        <p:spPr>
          <a:xfrm>
            <a:off x="1691680" y="1268760"/>
            <a:ext cx="4896544" cy="525658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Waarom?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Verlichtingsideeën </a:t>
            </a:r>
          </a:p>
          <a:p>
            <a:pPr algn="ctr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Engeland wilde de Amerikaanse koloniën meer belasting laten betalen, maar ‘</a:t>
            </a:r>
            <a:r>
              <a:rPr lang="nl-NL" i="1" dirty="0" err="1" smtClean="0">
                <a:solidFill>
                  <a:schemeClr val="tx1"/>
                </a:solidFill>
              </a:rPr>
              <a:t>no</a:t>
            </a:r>
            <a:r>
              <a:rPr lang="nl-NL" i="1" dirty="0" smtClean="0">
                <a:solidFill>
                  <a:schemeClr val="tx1"/>
                </a:solidFill>
              </a:rPr>
              <a:t> </a:t>
            </a:r>
            <a:r>
              <a:rPr lang="nl-NL" i="1" dirty="0" err="1" smtClean="0">
                <a:solidFill>
                  <a:schemeClr val="tx1"/>
                </a:solidFill>
              </a:rPr>
              <a:t>taxation</a:t>
            </a:r>
            <a:r>
              <a:rPr lang="nl-NL" i="1" dirty="0" smtClean="0">
                <a:solidFill>
                  <a:schemeClr val="tx1"/>
                </a:solidFill>
              </a:rPr>
              <a:t> without </a:t>
            </a:r>
            <a:r>
              <a:rPr lang="nl-NL" i="1" dirty="0" err="1" smtClean="0">
                <a:solidFill>
                  <a:schemeClr val="tx1"/>
                </a:solidFill>
              </a:rPr>
              <a:t>representation</a:t>
            </a:r>
            <a:r>
              <a:rPr lang="nl-NL" i="1" dirty="0" smtClean="0">
                <a:solidFill>
                  <a:schemeClr val="tx1"/>
                </a:solidFill>
              </a:rPr>
              <a:t>’</a:t>
            </a:r>
          </a:p>
          <a:p>
            <a:pPr algn="ctr"/>
            <a:r>
              <a:rPr lang="nl-NL" i="1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</a:p>
          <a:p>
            <a:pPr algn="ctr"/>
            <a:r>
              <a:rPr lang="nl-NL" i="1" dirty="0" smtClean="0">
                <a:solidFill>
                  <a:schemeClr val="tx1"/>
                </a:solidFill>
                <a:sym typeface="Wingdings" pitchFamily="2" charset="2"/>
              </a:rPr>
              <a:t>oorlog</a:t>
            </a:r>
            <a:endParaRPr lang="nl-NL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Amerikaanse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u="sng" dirty="0" smtClean="0"/>
              <a:t>1776:</a:t>
            </a:r>
            <a:r>
              <a:rPr lang="nl-NL" dirty="0" smtClean="0"/>
              <a:t> Onafhankelijkheidsverklaring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: oorlog met Engeland</a:t>
            </a:r>
          </a:p>
          <a:p>
            <a:pPr>
              <a:buNone/>
            </a:pPr>
            <a:r>
              <a:rPr lang="nl-NL" b="1" u="sng" dirty="0" smtClean="0"/>
              <a:t>1783</a:t>
            </a:r>
            <a:r>
              <a:rPr lang="nl-NL" dirty="0" smtClean="0"/>
              <a:t>: 13 staten een eigen grondwet</a:t>
            </a:r>
          </a:p>
          <a:p>
            <a:pPr>
              <a:buNone/>
            </a:pPr>
            <a:r>
              <a:rPr lang="nl-NL" b="1" u="sng" dirty="0" smtClean="0"/>
              <a:t>1787</a:t>
            </a:r>
            <a:r>
              <a:rPr lang="nl-NL" dirty="0" smtClean="0"/>
              <a:t>: 13 staten worden </a:t>
            </a:r>
            <a:r>
              <a:rPr lang="nl-NL" u="sng" dirty="0" smtClean="0">
                <a:solidFill>
                  <a:srgbClr val="FF0000"/>
                </a:solidFill>
              </a:rPr>
              <a:t>federatie</a:t>
            </a:r>
            <a:r>
              <a:rPr lang="nl-NL" dirty="0" smtClean="0"/>
              <a:t>: Verenigde Staten van Amerika</a:t>
            </a:r>
            <a:r>
              <a:rPr lang="nl-NL" dirty="0" smtClean="0">
                <a:sym typeface="Wingdings" pitchFamily="2" charset="2"/>
              </a:rPr>
              <a:t> één grondwet met </a:t>
            </a:r>
            <a:r>
              <a:rPr lang="nl-NL" u="sng" dirty="0" smtClean="0">
                <a:solidFill>
                  <a:srgbClr val="FF0000"/>
                </a:solidFill>
                <a:sym typeface="Wingdings" pitchFamily="2" charset="2"/>
              </a:rPr>
              <a:t>representatieve democratie</a:t>
            </a:r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899592" y="2132856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oelichting met afgeronde rechthoek 5"/>
          <p:cNvSpPr/>
          <p:nvPr/>
        </p:nvSpPr>
        <p:spPr>
          <a:xfrm>
            <a:off x="1187624" y="5229200"/>
            <a:ext cx="2664296" cy="864096"/>
          </a:xfrm>
          <a:prstGeom prst="wedgeRoundRectCallout">
            <a:avLst>
              <a:gd name="adj1" fmla="val -15553"/>
              <a:gd name="adj2" fmla="val -9867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Staatsburgers kiezen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Wetgevende en uitvoerende macht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Patriotse</a:t>
            </a:r>
            <a:r>
              <a:rPr lang="nl-NL" dirty="0" smtClean="0"/>
              <a:t> / Bataafse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In feite ‘twee’ revoluties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Vanaf ± 1780 - 1806</a:t>
            </a:r>
            <a:endParaRPr lang="nl-NL" dirty="0"/>
          </a:p>
        </p:txBody>
      </p:sp>
      <p:sp>
        <p:nvSpPr>
          <p:cNvPr id="4" name="Rechthoekige toelichting 3"/>
          <p:cNvSpPr/>
          <p:nvPr/>
        </p:nvSpPr>
        <p:spPr>
          <a:xfrm>
            <a:off x="683568" y="3573016"/>
            <a:ext cx="2736304" cy="1440160"/>
          </a:xfrm>
          <a:prstGeom prst="wedgeRectCallout">
            <a:avLst>
              <a:gd name="adj1" fmla="val 7443"/>
              <a:gd name="adj2" fmla="val -723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Begin van de eerste opstanden tegen de Stadhouder en regenten</a:t>
            </a:r>
            <a:endParaRPr lang="nl-NL" dirty="0"/>
          </a:p>
        </p:txBody>
      </p:sp>
      <p:sp>
        <p:nvSpPr>
          <p:cNvPr id="5" name="Rechthoekige toelichting 4"/>
          <p:cNvSpPr/>
          <p:nvPr/>
        </p:nvSpPr>
        <p:spPr>
          <a:xfrm>
            <a:off x="3707904" y="3645024"/>
            <a:ext cx="2736304" cy="1440160"/>
          </a:xfrm>
          <a:prstGeom prst="wedgeRectCallout">
            <a:avLst>
              <a:gd name="adj1" fmla="val -57335"/>
              <a:gd name="adj2" fmla="val -77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Napoleon Bonaparte maakt van de Bataafse Republiek een koninkrijk o.l.v. zijn broer. Koninkrijk Holland</a:t>
            </a:r>
            <a:endParaRPr lang="nl-NL" dirty="0"/>
          </a:p>
        </p:txBody>
      </p:sp>
      <p:sp>
        <p:nvSpPr>
          <p:cNvPr id="6" name="Staande oorkonde 5"/>
          <p:cNvSpPr/>
          <p:nvPr/>
        </p:nvSpPr>
        <p:spPr>
          <a:xfrm>
            <a:off x="0" y="1196752"/>
            <a:ext cx="8532440" cy="525658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i="1" dirty="0" smtClean="0">
                <a:solidFill>
                  <a:schemeClr val="tx1"/>
                </a:solidFill>
              </a:rPr>
              <a:t>Waarom? </a:t>
            </a:r>
          </a:p>
          <a:p>
            <a:pPr algn="ctr"/>
            <a:r>
              <a:rPr lang="nl-NL" sz="2400" i="1" dirty="0" smtClean="0">
                <a:solidFill>
                  <a:schemeClr val="tx1"/>
                </a:solidFill>
              </a:rPr>
              <a:t>- Economische wantoestanden</a:t>
            </a:r>
          </a:p>
          <a:p>
            <a:pPr algn="ctr">
              <a:buFontTx/>
              <a:buChar char="-"/>
            </a:pPr>
            <a:r>
              <a:rPr lang="nl-NL" sz="2400" i="1" dirty="0" smtClean="0">
                <a:solidFill>
                  <a:schemeClr val="tx1"/>
                </a:solidFill>
              </a:rPr>
              <a:t>Corrupt bestuur</a:t>
            </a:r>
            <a:r>
              <a:rPr lang="nl-NL" sz="2400" i="1" dirty="0" smtClean="0">
                <a:solidFill>
                  <a:schemeClr val="tx1"/>
                </a:solidFill>
                <a:sym typeface="Wingdings" pitchFamily="2" charset="2"/>
              </a:rPr>
              <a:t> stadhouder (soort koning), regenten (soort edelen) geven niets om het algemeen belang</a:t>
            </a:r>
          </a:p>
          <a:p>
            <a:pPr algn="ctr">
              <a:buFontTx/>
              <a:buChar char="-"/>
            </a:pPr>
            <a:endParaRPr lang="nl-NL" sz="2400" i="1" dirty="0">
              <a:solidFill>
                <a:schemeClr val="tx1"/>
              </a:solidFill>
              <a:sym typeface="Wingdings" pitchFamily="2" charset="2"/>
            </a:endParaRPr>
          </a:p>
          <a:p>
            <a:pPr algn="ctr"/>
            <a:r>
              <a:rPr lang="nl-NL" sz="2400" i="1" dirty="0" smtClean="0">
                <a:solidFill>
                  <a:schemeClr val="tx1"/>
                </a:solidFill>
                <a:sym typeface="Wingdings" pitchFamily="2" charset="2"/>
              </a:rPr>
              <a:t>Dus: kritische burgers = patriotten (echte vaderlanders) komen in opstand en eisen volkssoevereiniteit</a:t>
            </a:r>
          </a:p>
          <a:p>
            <a:pPr algn="ctr"/>
            <a:endParaRPr lang="nl-NL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Verloop </a:t>
            </a:r>
            <a:r>
              <a:rPr lang="nl-NL" dirty="0" err="1" smtClean="0"/>
              <a:t>Patriotse</a:t>
            </a:r>
            <a:r>
              <a:rPr lang="nl-NL" dirty="0" smtClean="0"/>
              <a:t> /Bataafse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b="1" u="sng" dirty="0" smtClean="0"/>
              <a:t>1780</a:t>
            </a:r>
            <a:r>
              <a:rPr lang="nl-NL" dirty="0" smtClean="0"/>
              <a:t>: Oorlog met Engeland </a:t>
            </a:r>
            <a:r>
              <a:rPr lang="nl-NL" dirty="0" smtClean="0">
                <a:sym typeface="Wingdings" pitchFamily="2" charset="2"/>
              </a:rPr>
              <a:t> Nederlandse Republiek stort economisch in. 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1781</a:t>
            </a:r>
            <a:r>
              <a:rPr lang="nl-NL" dirty="0" smtClean="0">
                <a:sym typeface="Wingdings" pitchFamily="2" charset="2"/>
              </a:rPr>
              <a:t>: ‘aan het volk van Nederland’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1786:</a:t>
            </a:r>
            <a:r>
              <a:rPr lang="nl-NL" dirty="0" smtClean="0">
                <a:sym typeface="Wingdings" pitchFamily="2" charset="2"/>
              </a:rPr>
              <a:t> stad Utrecht krijgt democratisch gekozen bestuur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1787</a:t>
            </a:r>
            <a:r>
              <a:rPr lang="nl-NL" dirty="0" smtClean="0">
                <a:sym typeface="Wingdings" pitchFamily="2" charset="2"/>
              </a:rPr>
              <a:t>: </a:t>
            </a:r>
            <a:r>
              <a:rPr lang="nl-NL" dirty="0" err="1" smtClean="0">
                <a:sym typeface="Wingdings" pitchFamily="2" charset="2"/>
              </a:rPr>
              <a:t>Patriotse</a:t>
            </a:r>
            <a:r>
              <a:rPr lang="nl-NL" dirty="0" smtClean="0">
                <a:sym typeface="Wingdings" pitchFamily="2" charset="2"/>
              </a:rPr>
              <a:t> revolutie mislukt i.v.m. inmenging Pruisische troepen, ‘oude republiek’ wordt hersteld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1795</a:t>
            </a:r>
            <a:r>
              <a:rPr lang="nl-NL" dirty="0" smtClean="0">
                <a:sym typeface="Wingdings" pitchFamily="2" charset="2"/>
              </a:rPr>
              <a:t>: ‘Nieuwe’ Revolutie: Bataafse Revolutie (NL = ‘vazalstaat’ van Fr)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1798</a:t>
            </a:r>
            <a:r>
              <a:rPr lang="nl-NL" dirty="0" smtClean="0">
                <a:sym typeface="Wingdings" pitchFamily="2" charset="2"/>
              </a:rPr>
              <a:t>: Bataafse Republiek = eenheidsstaat met democratische grondwet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95536" y="5517232"/>
            <a:ext cx="48245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smtClean="0">
                <a:hlinkClick r:id="rId2"/>
              </a:rPr>
              <a:t>http://schooltv.ntr.nl/video/de-patriotten-burgers-willen-zelf-hun-stad-besturen/#q=patriotten</a:t>
            </a:r>
            <a:endParaRPr lang="nl-NL" sz="900" dirty="0"/>
          </a:p>
        </p:txBody>
      </p:sp>
      <p:pic>
        <p:nvPicPr>
          <p:cNvPr id="16386" name="Picture 2" descr="http://upload.wikimedia.org/wikipedia/commons/thumb/d/d0/1798bataafscherepubliek.svg/640px-1798bataafscherepubliek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124744"/>
            <a:ext cx="3886617" cy="5733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Franse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Revolutie der revoluties</a:t>
            </a:r>
          </a:p>
          <a:p>
            <a:pPr>
              <a:buNone/>
            </a:pPr>
            <a:r>
              <a:rPr lang="nl-NL" dirty="0" smtClean="0"/>
              <a:t>Omdat: </a:t>
            </a:r>
          </a:p>
          <a:p>
            <a:pPr marL="514350" indent="-514350">
              <a:buAutoNum type="arabicPeriod"/>
            </a:pPr>
            <a:r>
              <a:rPr lang="nl-NL" dirty="0" smtClean="0"/>
              <a:t>Radicalere revolutie </a:t>
            </a:r>
          </a:p>
          <a:p>
            <a:pPr marL="514350" indent="-514350">
              <a:buAutoNum type="arabicPeriod"/>
            </a:pPr>
            <a:r>
              <a:rPr lang="nl-NL" dirty="0" smtClean="0"/>
              <a:t>Franse Revolutie sleept half Europa mee in een oorlog</a:t>
            </a:r>
            <a:endParaRPr lang="nl-NL" dirty="0"/>
          </a:p>
        </p:txBody>
      </p:sp>
      <p:sp>
        <p:nvSpPr>
          <p:cNvPr id="4" name="Staande oorkonde 3"/>
          <p:cNvSpPr/>
          <p:nvPr/>
        </p:nvSpPr>
        <p:spPr>
          <a:xfrm>
            <a:off x="323528" y="1196752"/>
            <a:ext cx="8532440" cy="525658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i="1" dirty="0" smtClean="0">
                <a:solidFill>
                  <a:schemeClr val="tx1"/>
                </a:solidFill>
              </a:rPr>
              <a:t>Waarom? </a:t>
            </a:r>
          </a:p>
          <a:p>
            <a:pPr marL="342900" indent="-342900" algn="ctr">
              <a:buFontTx/>
              <a:buChar char="-"/>
            </a:pPr>
            <a:r>
              <a:rPr lang="nl-NL" sz="2400" i="1" dirty="0" smtClean="0">
                <a:solidFill>
                  <a:schemeClr val="tx1"/>
                </a:solidFill>
              </a:rPr>
              <a:t>Leven in een ‘Ancien Regime’</a:t>
            </a:r>
            <a:r>
              <a:rPr lang="nl-NL" sz="24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grote sociale ongelijkheid (standensamenleving + privileges) + armoede</a:t>
            </a:r>
          </a:p>
          <a:p>
            <a:pPr marL="285750" indent="-285750" algn="ctr">
              <a:buFontTx/>
              <a:buChar char="-"/>
            </a:pPr>
            <a:r>
              <a:rPr lang="nl-NL" sz="24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Belastingverhoging  bijeenroepen Staten-Generaal (standenvergadering)</a:t>
            </a:r>
            <a:endParaRPr lang="nl-NL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Franse 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1789 Bijeenroepen </a:t>
            </a:r>
            <a:r>
              <a:rPr lang="nl-NL" dirty="0" smtClean="0">
                <a:solidFill>
                  <a:srgbClr val="FF0000"/>
                </a:solidFill>
              </a:rPr>
              <a:t>Staten-Generaal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mislukt  3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 stand richt nieuwe vergadering op =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Nationale Vergadering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Begin van de gematigde (1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) fase Fr. </a:t>
            </a:r>
            <a:r>
              <a:rPr lang="nl-NL" dirty="0" err="1" smtClean="0">
                <a:sym typeface="Wingdings" panose="05000000000000000000" pitchFamily="2" charset="2"/>
              </a:rPr>
              <a:t>Rev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1790 Instellen nationale kerk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1791 Nieuw grondwet met Bourgeoisie als wetgevende macht, koning (+ ministers, ambtenaren) hebben uitvoerende macht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1792 </a:t>
            </a:r>
            <a:r>
              <a:rPr lang="nl-NL" dirty="0" err="1" smtClean="0">
                <a:sym typeface="Wingdings" panose="05000000000000000000" pitchFamily="2" charset="2"/>
              </a:rPr>
              <a:t>Jacobijnen</a:t>
            </a:r>
            <a:r>
              <a:rPr lang="nl-NL" dirty="0" smtClean="0">
                <a:sym typeface="Wingdings" panose="05000000000000000000" pitchFamily="2" charset="2"/>
              </a:rPr>
              <a:t> aan de macht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Begin radicale / </a:t>
            </a:r>
            <a:r>
              <a:rPr lang="nl-NL" dirty="0" smtClean="0">
                <a:sym typeface="Wingdings" panose="05000000000000000000" pitchFamily="2" charset="2"/>
              </a:rPr>
              <a:t>terreur (2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) </a:t>
            </a:r>
            <a:r>
              <a:rPr lang="nl-NL" dirty="0">
                <a:sym typeface="Wingdings" panose="05000000000000000000" pitchFamily="2" charset="2"/>
              </a:rPr>
              <a:t>fase Fr. </a:t>
            </a:r>
            <a:r>
              <a:rPr lang="nl-NL" dirty="0" err="1">
                <a:sym typeface="Wingdings" panose="05000000000000000000" pitchFamily="2" charset="2"/>
              </a:rPr>
              <a:t>Rev</a:t>
            </a:r>
            <a:r>
              <a:rPr lang="nl-NL" dirty="0">
                <a:sym typeface="Wingdings" panose="05000000000000000000" pitchFamily="2" charset="2"/>
              </a:rPr>
              <a:t>. 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1794 </a:t>
            </a:r>
            <a:r>
              <a:rPr lang="nl-NL" dirty="0" err="1" smtClean="0">
                <a:sym typeface="Wingdings" panose="05000000000000000000" pitchFamily="2" charset="2"/>
              </a:rPr>
              <a:t>Jacobijnen</a:t>
            </a:r>
            <a:r>
              <a:rPr lang="nl-NL" dirty="0" smtClean="0">
                <a:sym typeface="Wingdings" panose="05000000000000000000" pitchFamily="2" charset="2"/>
              </a:rPr>
              <a:t> verliezen de macht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Begin semi-gematigde (3</a:t>
            </a:r>
            <a:r>
              <a:rPr lang="nl-NL" baseline="30000" dirty="0" smtClean="0">
                <a:sym typeface="Wingdings" panose="05000000000000000000" pitchFamily="2" charset="2"/>
              </a:rPr>
              <a:t>e</a:t>
            </a:r>
            <a:r>
              <a:rPr lang="nl-NL" dirty="0" smtClean="0">
                <a:sym typeface="Wingdings" panose="05000000000000000000" pitchFamily="2" charset="2"/>
              </a:rPr>
              <a:t>) fase Fr. </a:t>
            </a:r>
            <a:r>
              <a:rPr lang="nl-NL" dirty="0" err="1" smtClean="0">
                <a:sym typeface="Wingdings" panose="05000000000000000000" pitchFamily="2" charset="2"/>
              </a:rPr>
              <a:t>Rev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1795 macht bij Bourgeoisie, o.l.v. directoire, afhankelijkheid van leger was groot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1799 staatsgreep Napoleon</a:t>
            </a:r>
          </a:p>
        </p:txBody>
      </p:sp>
      <p:sp>
        <p:nvSpPr>
          <p:cNvPr id="4" name="PIJL-OMLAAG 3"/>
          <p:cNvSpPr/>
          <p:nvPr/>
        </p:nvSpPr>
        <p:spPr>
          <a:xfrm>
            <a:off x="6876256" y="4052308"/>
            <a:ext cx="1584176" cy="2448272"/>
          </a:xfrm>
          <a:prstGeom prst="downArrow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smtClean="0">
                <a:solidFill>
                  <a:schemeClr val="tx1"/>
                </a:solidFill>
              </a:rPr>
              <a:t>Fr. </a:t>
            </a:r>
            <a:r>
              <a:rPr lang="nl-NL" sz="1100" dirty="0" err="1" smtClean="0">
                <a:solidFill>
                  <a:schemeClr val="tx1"/>
                </a:solidFill>
              </a:rPr>
              <a:t>Rev</a:t>
            </a:r>
            <a:r>
              <a:rPr lang="nl-NL" sz="1100" dirty="0" smtClean="0">
                <a:solidFill>
                  <a:schemeClr val="tx1"/>
                </a:solidFill>
              </a:rPr>
              <a:t> in rest v Europa</a:t>
            </a:r>
            <a:endParaRPr lang="nl-NL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5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446</Words>
  <Application>Microsoft Office PowerPoint</Application>
  <PresentationFormat>Diavoorstelling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Office-thema</vt:lpstr>
      <vt:lpstr>Tijdvak 7 De tijd van pruiken en revoluties</vt:lpstr>
      <vt:lpstr>Kenmerkend aspect: </vt:lpstr>
      <vt:lpstr>Presentatieopdracht</vt:lpstr>
      <vt:lpstr>Amerikaanse Revolutie</vt:lpstr>
      <vt:lpstr>Verloop Amerikaanse Revolutie</vt:lpstr>
      <vt:lpstr>Patriotse / Bataafse Revolutie</vt:lpstr>
      <vt:lpstr>Verloop Patriotse /Bataafse Revolutie</vt:lpstr>
      <vt:lpstr>Franse Revolutie</vt:lpstr>
      <vt:lpstr>Verloop Franse Revolutie</vt:lpstr>
      <vt:lpstr>Conclusie: kenmerkend aspect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8 De tijd van pruiken en revoluties</dc:title>
  <dc:creator>Gebruiker</dc:creator>
  <cp:lastModifiedBy>Kristel Biemans</cp:lastModifiedBy>
  <cp:revision>18</cp:revision>
  <dcterms:created xsi:type="dcterms:W3CDTF">2014-09-04T18:31:31Z</dcterms:created>
  <dcterms:modified xsi:type="dcterms:W3CDTF">2016-06-22T06:24:24Z</dcterms:modified>
</cp:coreProperties>
</file>